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58" r:id="rId3"/>
    <p:sldId id="293" r:id="rId4"/>
    <p:sldId id="294" r:id="rId5"/>
    <p:sldId id="284" r:id="rId6"/>
    <p:sldId id="288" r:id="rId7"/>
    <p:sldId id="298" r:id="rId8"/>
    <p:sldId id="303" r:id="rId9"/>
    <p:sldId id="300" r:id="rId10"/>
    <p:sldId id="297" r:id="rId11"/>
    <p:sldId id="296" r:id="rId12"/>
    <p:sldId id="280" r:id="rId13"/>
    <p:sldId id="301" r:id="rId14"/>
    <p:sldId id="299" r:id="rId15"/>
    <p:sldId id="272" r:id="rId16"/>
    <p:sldId id="304" r:id="rId17"/>
    <p:sldId id="302" r:id="rId18"/>
    <p:sldId id="305" r:id="rId19"/>
    <p:sldId id="274" r:id="rId20"/>
    <p:sldId id="285" r:id="rId21"/>
    <p:sldId id="306" r:id="rId22"/>
  </p:sldIdLst>
  <p:sldSz cx="14630400" cy="8229600"/>
  <p:notesSz cx="8229600" cy="14630400"/>
  <p:embeddedFontLst>
    <p:embeddedFont>
      <p:font typeface="Prata" panose="020B0604020202020204" charset="0"/>
      <p:regular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62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2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57EA-D6F9-2A36-187F-C06A121A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8696-FD7A-7A23-FC00-76058BDC7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6C473-2A85-5EA3-7B7F-1EC39CE9A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105C3-D04B-0703-2DC0-56EF53FF1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1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BCDE6-2581-897F-599E-9B2938D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66B36-B92A-3568-15F0-9A1B915C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44355-8E36-90F1-81FC-E92B84C46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44D4D-9617-8722-A4F6-3F106DB21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5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121B-75B4-400D-4184-80C9DD1E3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C565D-0889-0C3D-AC6B-116BE569E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6CA4B-53A6-D67E-F55D-044256569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35ED0-7B1E-F60B-90D0-5637C6907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5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F4A26-2FFE-F5A3-90E1-B678811C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5169C-25CB-4936-C086-72870F96B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3757E-0F09-AAB8-35D7-42823270D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456C5-BADF-F7F9-8F02-8D84CB0D3C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9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7D3D-A734-1F7F-B43A-C7BECAC7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6A972-7ECA-612A-3BE8-6D8E9313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78B5C-2A71-DD60-9347-F4B200875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D569-9D9C-03E7-00DC-1A864F04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4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FB27-6325-32E3-21E7-DF46C8E6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8142D-D526-09B4-4BF0-9983848E9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7BCD2-D1BE-21E9-2E7B-7C2CE09AF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9254C-556B-984C-FAE9-6A9169EC4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9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4681-0FA6-2FCA-A59C-EEE4CA4D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042-BC99-DDC6-B786-1B5857AA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C8167-40A7-65BA-5E43-08F473187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F0B8-7892-2926-3721-2F5E0BB51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6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8287-3080-9060-2870-CE207BE6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B150E-D864-C6A6-9F28-8C5EBA542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BB2F5-160A-87B9-2FD7-325233EA9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9C89-F89E-3DDF-C944-2643BFE4AC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0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E019-43D7-F757-59A1-7EDA725D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695B1-BCDD-3284-A1B3-CE4DC57CA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8CC42-BC54-D379-5954-055B6F92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4C93C-E385-337B-AB31-89FFE2F52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8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934AD-D0FB-FF85-D25F-71E8447E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18B0C-77A3-2225-4425-9E658A0B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EEFD-9C43-BEA0-D983-6FF3E87AF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32869-F0C4-3F26-3B41-915635FC5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C27E-6C70-FF46-8196-FC862D38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3F017-8FC6-35C2-B908-8505217BC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A7E2B-1320-C53D-FEF9-6E8BC0A4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E37B8-FA76-1571-D2EF-2CA829DA1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57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634F3-CF2C-A5C9-0D71-240CD03D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30A6-49A3-44AB-F9AD-AB3507691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FC938-4D5F-79F5-3DB5-936EDEEF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9486A-DD72-9E05-2EDF-C973CB4FD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503F-B0F6-2697-AF77-4D27EC95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8C365-2FF4-DDCB-9F2D-B209C81FC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34660-EA5D-7A86-C50C-D9B0D1B79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AF78C-0A29-31CA-C829-D59CF1013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8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EF3C-111B-AD91-B095-4E00B679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BCE2A-C996-155C-A772-918ED36B8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EA084-D62C-899F-D2BD-A3C937E09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E47D-AC24-C8B7-30ED-033AE91A6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F7404-9A4C-F21E-173A-36BBEFCA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00E04-C119-73C3-1B44-74A7850E7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320EF-FCD5-32F6-C1A2-82F69D98D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222C1-9E09-AD03-5D71-CB04F2D6A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C820-5AC4-E8F5-28D3-67138808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BCB93-C3DA-8E22-C4B1-3468C1272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FFB00-8D26-8ADD-A172-D6734701A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934B-3212-75E8-C2C5-69FE8A81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CF88-327F-E329-FA39-C7DFAD76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82091-FB3F-3017-90C7-7D30D2B6C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5E4B2-C2CE-B706-B4AA-03CD3407B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3CD86-8A3B-1A96-9A64-B34016C5D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876E-2988-8E5D-B24B-9F31CBBC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E394-0309-53DB-03D4-896755ECA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A9065-D11D-F3AF-E9E1-2C1364714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ED4DA-1431-0B03-E07A-B65962FC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358A-C398-DF86-22A8-9378AEFF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3A981-20A5-3609-1E7D-FA5E630C1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66248-8E2E-E478-8A98-27B697BE3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9B954-A714-585F-FC20-44525018C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DE7066D-334F-42BA-54C2-0F117C0C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375"/>
          <a:stretch/>
        </p:blipFill>
        <p:spPr>
          <a:xfrm>
            <a:off x="75304" y="0"/>
            <a:ext cx="14497945" cy="82296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04F8461-0A61-0347-B6CB-71933996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15"/>
          <a:stretch/>
        </p:blipFill>
        <p:spPr>
          <a:xfrm>
            <a:off x="0" y="1911927"/>
            <a:ext cx="14630400" cy="63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3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AE22-F3D1-631E-2873-0A0DEADA3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202AD0C-6D2F-CED3-00CB-8C6E2BD519A5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27940A9-E0F3-D7EB-4754-FF48D5184D88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8C8CF4F-513C-E992-9D24-B7E66E68B203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9F45663-AEFC-8184-62CE-85B8138B6432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E5DCF5C-650E-D520-C83F-9DFC58AB7486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7C35C29-9A6B-B233-C4D8-240F43FA3B87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ABCB4A7-D92B-29AD-A2A9-9C707BEBCAA5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075F45D-A7B5-62F0-A7AA-801E076FCFD7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C18D6C8-077C-3E49-2CF2-61825AE6B579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A1E0F46-85F7-5732-91B5-9C9F086CCDAF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63CBDC9-BF64-1B22-F858-DF9B02D14108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D8405784-B20A-9086-028F-C874C7EA7767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E503FE5F-D5A8-7A1E-7D61-1CB36FE48179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1BFCFBD-2099-40E3-CDCC-0650F4B122DD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B91DF16-B425-94FD-3EE7-0DF655589557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F888639-929F-2CF1-75E2-65A403133EF5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746FEA1-31E0-3EAA-12FC-97D9DC578DA1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8B7183B3-C140-DD9F-C75C-1E7DA3C80B54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2E8F7925-B9E8-8F4B-0ABA-AD7562647A02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E09A9F6-30F9-5495-6C69-4889321C50D7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2467E6B9-0756-0ABB-74B8-8308A09368F6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C4A96E6-1D54-DB33-249B-657DD985BF08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D03E1-8022-EBEA-C383-E5B4E5A30903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0594EA7-29C5-EB9F-6605-C29E052E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9" y="11332"/>
            <a:ext cx="11820048" cy="82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375D-864F-F634-559E-F4AA567D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047187-7A1B-E744-399E-6496EC8D6BC6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D085849-CFA7-4468-B0C6-8237A3EBCF7F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C8189C5-FCE1-52B1-1638-6391E9E20C74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3117717-A083-6AA8-432F-5C74ACB49C66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84691E4-428B-9317-3885-FB5E1D0D6BBB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ACBF211-A328-058A-656A-F90EBA2060DB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1402E4E-F4D1-50E8-70DA-13B2E0654FB4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54FA32F-6647-D469-5A8A-2C76A00DDBBA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8BB749D-4AA4-70C9-6EA0-46524758CE31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ADAB775-9ECE-81D7-4A92-3277B96940EF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C58C757F-C6DE-BEEB-CCBA-9327C7D81BB9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05427AE6-17ED-2EE7-AF74-C683D2C01F52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19C41B7-9AAF-383C-18D6-6DFD90B61988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7E5DE30-0827-8F0F-0D02-B28AE73D806A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4D57C9D-4F68-5C6F-E4BB-C7C34F43147C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726638B-DB0D-1195-6976-E7A0C6D01669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6EE3383-0042-D057-CE8C-C4BC8C1E23CF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75DF96F9-BBB1-CCE6-C18D-43654AD537CC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FE7B1665-BA5A-9A71-2D0F-ACB4D6D0B269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A328ACA7-21E3-A4C5-08CE-C5262913E741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A8E6C8E-DA61-421D-7576-95B180432895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16DBE368-EBC5-D58E-DF43-30CF5864482E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A2E4D-6F25-3B06-C785-48914869E671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34FB7216-5146-E0CE-A12F-E2E8BFA09901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0468425-2E9B-34FF-F901-9BB59B37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9" y="826909"/>
            <a:ext cx="11538749" cy="712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23021-113B-A7F5-514C-2A438803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223BD800-0BA5-D865-E330-88C9697D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24" r="54866" b="66149"/>
          <a:stretch/>
        </p:blipFill>
        <p:spPr>
          <a:xfrm>
            <a:off x="437206" y="979451"/>
            <a:ext cx="5682328" cy="320185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7D625E6-B541-81C3-396D-053186B6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6493" b="68699"/>
          <a:stretch/>
        </p:blipFill>
        <p:spPr>
          <a:xfrm>
            <a:off x="596961" y="4966951"/>
            <a:ext cx="4560073" cy="31213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AF8B041-71E9-7AE3-149A-82801A2EB78D}"/>
              </a:ext>
            </a:extLst>
          </p:cNvPr>
          <p:cNvSpPr txBox="1"/>
          <p:nvPr/>
        </p:nvSpPr>
        <p:spPr>
          <a:xfrm>
            <a:off x="5694203" y="1908012"/>
            <a:ext cx="6808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Mesurent la </a:t>
            </a:r>
            <a:r>
              <a:rPr lang="fr-FR" sz="2400" dirty="0" err="1">
                <a:solidFill>
                  <a:schemeClr val="bg1"/>
                </a:solidFill>
              </a:rPr>
              <a:t>multicolinéarité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Un VIF &gt; 10 indique déjà une forte </a:t>
            </a:r>
            <a:r>
              <a:rPr lang="fr-FR" sz="2400" dirty="0" err="1">
                <a:solidFill>
                  <a:schemeClr val="bg1"/>
                </a:solidFill>
              </a:rPr>
              <a:t>multicolinéarité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E1C204-7073-1B6F-84F5-B0A8BD104A1E}"/>
              </a:ext>
            </a:extLst>
          </p:cNvPr>
          <p:cNvSpPr txBox="1"/>
          <p:nvPr/>
        </p:nvSpPr>
        <p:spPr>
          <a:xfrm>
            <a:off x="5466418" y="5224646"/>
            <a:ext cx="69694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Les coefficients de régression montrent l'impact de chaque variable sur </a:t>
            </a:r>
            <a:r>
              <a:rPr lang="fr-FR" sz="2400" dirty="0" err="1">
                <a:solidFill>
                  <a:schemeClr val="bg1"/>
                </a:solidFill>
              </a:rPr>
              <a:t>margin_low</a:t>
            </a:r>
            <a:endParaRPr lang="fr-FR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</a:rPr>
              <a:t>length</a:t>
            </a:r>
            <a:r>
              <a:rPr lang="fr-FR" sz="2400" dirty="0">
                <a:solidFill>
                  <a:schemeClr val="bg1"/>
                </a:solidFill>
              </a:rPr>
              <a:t> a le plus fort impact (-0.409103)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diagonal a le plus faible impact (-0.111060)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A498EEF-AE81-4216-592B-04A920FCD765}"/>
              </a:ext>
            </a:extLst>
          </p:cNvPr>
          <p:cNvSpPr/>
          <p:nvPr/>
        </p:nvSpPr>
        <p:spPr>
          <a:xfrm>
            <a:off x="3370855" y="20823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</p:spTree>
    <p:extLst>
      <p:ext uri="{BB962C8B-B14F-4D97-AF65-F5344CB8AC3E}">
        <p14:creationId xmlns:p14="http://schemas.microsoft.com/office/powerpoint/2010/main" val="146857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5599-DE70-6620-FEF2-905F2D80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4EB98C-F6CE-BDCF-BD04-1FC904D5CE98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02AA4C2-DEC5-AC1D-7484-3F3F788DB473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D87D05D-72C1-77BC-3E70-ADE680BE02F3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9B364E7-0A9A-C22B-E06B-968AEA06D92B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79EC801-0A6E-3802-968E-CE1AB3BC0B03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9ABCEE1-FE3C-08A4-18B5-3954BDF7AFCE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72952D6-441B-2AB6-83C2-ABB48F602D96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4DADE63-C01D-F765-06F5-627AFA220753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683C3AE-18E5-BC00-FCB7-6556E6814175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5B8A1D7-9B5D-DBD0-61FA-B2068B6DF095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D3BB390-8B7E-AB3E-AC5F-3E697E415C27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C4194C2-EC18-7BA9-AAC6-9353EF3DB16E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2DF6C3DF-7B4D-00B6-C716-4E60FA86F969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FCB8579-FEAC-74EF-78A7-D6860A38EE04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18940DB-8CE3-C662-D118-5B919F116927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8C67F24-7587-7F06-8A29-5681D30BDA35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953822E4-712B-237F-7D0E-2604CEAA6724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B62FB6AB-CC77-22D3-9E99-F0AED9BFAA6F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631327B-C7FF-C987-F68C-E9EFCD358CC2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365198E8-F800-235B-DD26-836CE48D7B30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07123E3C-84C1-6262-D209-AD0669ACA37E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E1D7BA6-4323-758B-AE50-41317EBE806F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CEA797-ACB9-3BEF-D1FA-60DDDFA2B119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0AE02C31-1CCB-CFE7-6813-69C44504C7DB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6709A77-DF86-BA3C-11AA-7C7E2265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1" y="313920"/>
            <a:ext cx="13776977" cy="75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9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A795-FB75-85EE-8D05-550BCEAE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30AB64-4D1D-7E0D-9AFA-1D118536DCC1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375017E-27D0-8F93-DD4A-FC405B023053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41745F6-123B-9C73-D6FA-35F75081D094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EE66F5B-9CBF-5E88-7017-D927CEEAAF60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8E00C23-A665-3169-BB61-9B9B00C005D2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E6BD40D-2C65-6A36-6670-FAA5824827D1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3AD457E-05B5-5528-A210-5A041C68C5D3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489BD18-F259-6C7A-EA51-362D737C5316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28D52AF-6A83-A64B-63D0-98B10F021E0E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DD7BDAA-8ED9-5D68-5D20-1E644B0271F1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0C117654-9F19-8F9D-5FAD-28C74F54E04D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D146317E-2255-DFEB-855E-288D715C228F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6682CB2-E5BA-8263-5AE6-3BB986C9FC15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274A410F-21EA-4049-E2B7-03A4A251E2FE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C44A24D-F27A-CCCA-C5C1-DB8994359237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2225960-99ED-EFB7-9862-ABFC66E94A19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E09BFE95-1744-ECEF-1607-D2374C715D4A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F5DD1A4B-C489-67A5-51D5-C385BE863A48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61A3AAB-4A27-2802-7CA2-C5C23FFE7640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8395AB2D-C2FB-1D3C-1329-A8AF03A568C5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DF693DA7-49B8-FD29-FF02-6E1FDD853DC1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E44E550-BF4E-3421-8768-DDB0C88B8035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C15F4D-2C7C-9421-90AF-825677CFF21C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79B2D8F0-78B0-4286-8044-F2C830394299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DF28573-F2F2-7B9F-71A3-4A1B187C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9" y="4377553"/>
            <a:ext cx="11614164" cy="335345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ED34479-1529-7DED-9FE0-7566D1E3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9" y="945515"/>
            <a:ext cx="13633430" cy="32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D8C2-534F-2C76-C927-48CC2986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EB76C5-2BBC-7982-A47C-979BB26ABD4B}"/>
              </a:ext>
            </a:extLst>
          </p:cNvPr>
          <p:cNvSpPr/>
          <p:nvPr/>
        </p:nvSpPr>
        <p:spPr>
          <a:xfrm>
            <a:off x="707708" y="612934"/>
            <a:ext cx="9667756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fr-FR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 : entraînement et optimisation des modèles</a:t>
            </a:r>
            <a:endParaRPr lang="en-US" sz="39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8037D19-E206-3581-B48B-6BE8C80774F9}"/>
              </a:ext>
            </a:extLst>
          </p:cNvPr>
          <p:cNvSpPr/>
          <p:nvPr/>
        </p:nvSpPr>
        <p:spPr>
          <a:xfrm>
            <a:off x="707708" y="1750219"/>
            <a:ext cx="4075748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Standardisation : Pourquoi et Comment</a:t>
            </a:r>
            <a:endParaRPr lang="en-US" sz="19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01F76-55B5-E07B-1451-228F5AC88ECB}"/>
              </a:ext>
            </a:extLst>
          </p:cNvPr>
          <p:cNvSpPr/>
          <p:nvPr/>
        </p:nvSpPr>
        <p:spPr>
          <a:xfrm>
            <a:off x="42389" y="-170206"/>
            <a:ext cx="14588011" cy="82520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C5116CE-773D-2350-0E52-0B7C5B16046E}"/>
              </a:ext>
            </a:extLst>
          </p:cNvPr>
          <p:cNvSpPr/>
          <p:nvPr/>
        </p:nvSpPr>
        <p:spPr>
          <a:xfrm>
            <a:off x="1017136" y="3739914"/>
            <a:ext cx="2940769" cy="54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Division Train/Test</a:t>
            </a:r>
            <a:endParaRPr lang="en-US" sz="195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B173186-E486-34F9-06A5-ECFD601B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370"/>
          <a:stretch/>
        </p:blipFill>
        <p:spPr>
          <a:xfrm>
            <a:off x="1017136" y="4208300"/>
            <a:ext cx="7615549" cy="11286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1C7B5AD-6BD4-4E5A-FCF6-0C33D9838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394"/>
          <a:stretch/>
        </p:blipFill>
        <p:spPr>
          <a:xfrm>
            <a:off x="897670" y="1766088"/>
            <a:ext cx="9589292" cy="523702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14638231-968B-A4DB-B02E-ECBEAEBD1A13}"/>
              </a:ext>
            </a:extLst>
          </p:cNvPr>
          <p:cNvSpPr/>
          <p:nvPr/>
        </p:nvSpPr>
        <p:spPr>
          <a:xfrm>
            <a:off x="897670" y="2694862"/>
            <a:ext cx="9667756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Préparation des Données pour l'Analyse</a:t>
            </a:r>
            <a:endParaRPr lang="en-US" sz="280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15BBEDC2-4DF6-B4B0-3187-C4CAA40160BC}"/>
              </a:ext>
            </a:extLst>
          </p:cNvPr>
          <p:cNvSpPr/>
          <p:nvPr/>
        </p:nvSpPr>
        <p:spPr>
          <a:xfrm>
            <a:off x="656601" y="643977"/>
            <a:ext cx="9598973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fr-FR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	Entrainement et optimisation des modèles</a:t>
            </a:r>
            <a:endParaRPr lang="en-US" sz="395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DB9D2D9-847B-004D-447A-DE628ACF7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75"/>
          <a:stretch/>
        </p:blipFill>
        <p:spPr>
          <a:xfrm>
            <a:off x="1017136" y="6434519"/>
            <a:ext cx="7163619" cy="115110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DC503D40-08D0-3BD5-06E5-9CFC163C67F9}"/>
              </a:ext>
            </a:extLst>
          </p:cNvPr>
          <p:cNvSpPr/>
          <p:nvPr/>
        </p:nvSpPr>
        <p:spPr>
          <a:xfrm>
            <a:off x="1017136" y="5805357"/>
            <a:ext cx="2940769" cy="54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F2E782"/>
                </a:solidFill>
                <a:latin typeface="Prata" pitchFamily="34" charset="0"/>
              </a:rPr>
              <a:t>Standardisation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365944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D5FC9-A967-5B1C-2E1E-14BF5AFD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57DD3E-3569-9C1E-785D-E44FDCD7CC79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49B5A59-B8AA-5242-6E79-E5EF75AFBC72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AB03F3D-8A60-04AA-B1DC-03DAA8B3C589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67F0040-4601-AB15-F090-BAB1CD3CFD8A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BD15292-A659-84A3-0248-67072EC7568C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BC43FA9-37D4-FB77-7AD2-C2EC1C017516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6997871-7558-F97E-3FF0-BE1C8048EBC2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211D300-3790-F797-D84C-8FB40AB9F597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6F130CBE-2A94-2002-0F17-D3B9E52704BA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73E2C44-B058-517B-C1CA-1D51A879AC56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2BA872A-42AF-42F5-E9CC-418651C0426C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13E7AE6-52F8-EBE7-53E4-168AB32FC713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842787B5-6E0B-3E6E-45FC-6F8707E66B63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40DEDA5C-6308-2BC6-E40A-7FAF91442B17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52BF464-4BB9-66CC-950A-3766F97412D4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D1C0664-3663-E0E5-F7C2-9EA0E5EB20F1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FCCA213-05B7-3C69-4D1C-5629CE1CD9C3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3A9068D0-EDF1-7D15-45F0-4C7ECAFA96DA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6B121DE7-2027-7C4D-8708-1C4C2E7BA96A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E988A933-70E4-2391-0C8A-5B12B1BBD151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4FFC46DA-02A0-72E1-E8BA-F108AA4B833E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54FDC37-7454-76FB-0A01-567210EDB760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9BBC29-DC3B-4362-F52F-AECCA83C4A7E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39403863-D850-97AD-CA72-A36FF79FE43C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DE2CB18B-9B26-B5F5-F2F8-2857A40C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29" y="0"/>
            <a:ext cx="10422384" cy="82296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E995F2-BD54-29C3-17EA-C76A34AB14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57" r="47660" b="1425"/>
          <a:stretch/>
        </p:blipFill>
        <p:spPr>
          <a:xfrm>
            <a:off x="132413" y="204989"/>
            <a:ext cx="1695797" cy="5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8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DE84-4D82-3A39-75EB-C0D26E5A4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BCEF5D-0DD4-1EBD-1DCA-240FC3AB87D5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6FA8AF1-9AA3-12CD-BD4E-D5FA33D6586A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FCCF4D5-C9A3-AEA4-553A-1C8B47AB9FFB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6169E1B-7096-E2BA-5E13-D2A6D6C9717D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6B627EB-EB10-8E8A-BA7D-9871CFFC8646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EFF5D9F-75FF-93FF-A14D-45C1A411B2C2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ED74D98-77E5-893B-F590-3A243B996D4F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7A5C453F-99F6-CF54-4E23-9DD422FB9876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59C6707-125C-E470-EE87-77E5337A7E1E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67EA8C9-B381-5EB1-BC05-0F5AF10B21A6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43DA561C-C119-D684-3B04-5916103F5C9B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64FC085-D7FB-8A5C-F865-ECA54A31547C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E43D41BF-57CE-5CEB-D927-547059601AA6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40427A1-8560-92C7-AC43-59B192E62D5D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881D556-7752-A39C-D92B-520E6909B780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F1878C6-24D3-A699-8F23-2096794AADB6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8984443-6A91-6975-E005-D24BF05FAC4B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28FA65BF-A742-E65C-A325-2DE5CB3EDA67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3C9EB933-9D41-2BB0-87E7-834FF254C9FE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356CFEB-22EF-97E1-9996-CC07A4625F41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AAB7583-CF4F-9BC8-3269-B14B7C6F596E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CA39BC75-0355-EB3E-0C10-AB398CCA01F7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1B0F9F-7E07-8279-DE1E-75351F608522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FC3FC82-AC95-F38D-D926-2C0FE3E7DFCB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A450E84-1189-6138-F3E8-5651E5D5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" y="1307233"/>
            <a:ext cx="9112037" cy="69326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CF6C445-90A9-41DB-BB48-545C6AB0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918" y="1639796"/>
            <a:ext cx="6498899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6840-8DB9-35A4-B937-78DBC5ACD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107417-4F8E-9F5E-6912-E4D9DFBE4623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45CB98A-E2E5-9A18-5762-9A9AA1DD3326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654552E-CFF2-B15B-E531-57A4B9989677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CDFEF7A-4EE5-88A4-7F73-F5749B6AF211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AC823B1-A490-1721-FE1F-DCC0F7E0F16C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E5B89C8-CF62-212E-8004-F450D479DC37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131570-1F2E-3A75-0398-4E965DA289DD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19FC2FB-3529-77C6-C5B6-6476A8853E3E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5F4ADC0C-1532-BF50-1F22-B3D13BB540BD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C6CD17B-457E-4F72-610B-F5BB65A4059E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C1F676B-5F5F-65C6-608C-03239CDB1CD9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16C154E-5B40-110C-1453-E38FDEACD6A1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8EC8DE4E-5508-77EE-CF53-B2B2ECCBE6E2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B6E0373-69B1-20B4-2897-C78D65DB8F74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1CACE14-484E-1B4C-EBA2-6BE98B688BC1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B7D7A9B-98EE-3249-812A-95D1DBF51393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207EBA4D-9BA1-78C3-69C5-D5F335893D06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E580C503-BE51-A4D1-FA89-73F2AEB0BB93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72987A30-E8F2-F999-F676-80648FE85924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07BA763-AC0F-6AAD-6619-F22A180E7C7A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555B5DF3-5C79-AB9E-6054-098439012F8E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2A6C838-0DF5-8B87-DEB6-B62BF037E4E7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9828C6-EEB9-C1FD-08AA-F08C95A2DE83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B9B8E406-8853-2867-9B98-D071434CCD23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B738A73-B5E9-F8A0-8A01-F20E5657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95" y="1662091"/>
            <a:ext cx="5875946" cy="521184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12D8DA7-A2A5-336C-A32D-EAB36F72D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295" y="1361967"/>
            <a:ext cx="3371945" cy="355375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F7546EF-6F52-0139-6608-C1F7ACA51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52" y="5318289"/>
            <a:ext cx="5509550" cy="26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7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9F75C-B0F3-0AB3-86F6-0E32332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AC7F78-C32C-41B9-0D50-3567D43446FA}"/>
              </a:ext>
            </a:extLst>
          </p:cNvPr>
          <p:cNvSpPr/>
          <p:nvPr/>
        </p:nvSpPr>
        <p:spPr>
          <a:xfrm>
            <a:off x="707708" y="612934"/>
            <a:ext cx="9667756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fr-FR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 : entraînement et optimisation des modèles</a:t>
            </a:r>
            <a:endParaRPr lang="en-US" sz="39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27BFC20-E748-F207-89CF-99404A7ED3ED}"/>
              </a:ext>
            </a:extLst>
          </p:cNvPr>
          <p:cNvSpPr/>
          <p:nvPr/>
        </p:nvSpPr>
        <p:spPr>
          <a:xfrm>
            <a:off x="707708" y="1750219"/>
            <a:ext cx="4075748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Standardisation : Pourquoi et Comment</a:t>
            </a:r>
            <a:endParaRPr lang="en-US" sz="19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0AB2E-2965-B8C7-1875-33C6B880A6BF}"/>
              </a:ext>
            </a:extLst>
          </p:cNvPr>
          <p:cNvSpPr/>
          <p:nvPr/>
        </p:nvSpPr>
        <p:spPr>
          <a:xfrm>
            <a:off x="42389" y="-45418"/>
            <a:ext cx="14588011" cy="82520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EEF629-746A-2BD5-9A6C-33A5D90D8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8" y="2506655"/>
            <a:ext cx="9591446" cy="4717104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5844775A-282C-E629-54C4-E663BEB57558}"/>
              </a:ext>
            </a:extLst>
          </p:cNvPr>
          <p:cNvSpPr/>
          <p:nvPr/>
        </p:nvSpPr>
        <p:spPr>
          <a:xfrm>
            <a:off x="725384" y="612934"/>
            <a:ext cx="9598973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fr-FR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 : entraînement et optimisation des modèles</a:t>
            </a:r>
            <a:endParaRPr lang="en-US" sz="395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5068FE-4503-4D33-DB9B-8C8CE046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394" r="64284"/>
          <a:stretch/>
        </p:blipFill>
        <p:spPr>
          <a:xfrm>
            <a:off x="897670" y="1766088"/>
            <a:ext cx="3424948" cy="5237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998B29-AA8F-95E3-A527-F858AD7B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67"/>
          <a:stretch/>
        </p:blipFill>
        <p:spPr>
          <a:xfrm>
            <a:off x="4512580" y="1803941"/>
            <a:ext cx="4711792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65251E-7862-DF68-07B3-7DDB57D9A193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929A5F1-0E7E-B240-3108-4E2DAE65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18"/>
          <a:stretch/>
        </p:blipFill>
        <p:spPr>
          <a:xfrm>
            <a:off x="27007" y="1740382"/>
            <a:ext cx="8374299" cy="430666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462B729-D033-ECA0-A9FE-0011AB44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86" y="1740382"/>
            <a:ext cx="8780662" cy="132368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A52EAD4-C0AB-2AAF-EA6D-CA60DBF8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04" y="3602625"/>
            <a:ext cx="9065508" cy="3971147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3846A927-D610-3D87-BEB7-5EEC72E91068}"/>
              </a:ext>
            </a:extLst>
          </p:cNvPr>
          <p:cNvSpPr/>
          <p:nvPr/>
        </p:nvSpPr>
        <p:spPr>
          <a:xfrm>
            <a:off x="3579929" y="439565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EF552-D11C-EA86-3C12-8EA4DF82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7B6E234-53A6-603A-4549-9501C193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5" y="273738"/>
            <a:ext cx="7040880" cy="78976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4BBFCA-7BB7-1330-313B-64613DCF1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3" y="0"/>
            <a:ext cx="6076604" cy="4114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7B7971-C9B7-9FEC-230B-F47B002D7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13" y="4114800"/>
            <a:ext cx="636028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1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AE6F-3661-A07C-4EA1-63E12D21A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81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49981-5C04-7A3A-152E-0806D90B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A3B847-4F17-76FE-F046-54D606CB4C4E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EAE5AFD-C396-98A8-D84D-4967864FB76D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037690E-F009-0718-B760-444EAEEB556E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516E5C5-32EB-01B9-4D2E-54CFD9931713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353836D-9BE4-BA56-1B0F-31C5B764784F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2B429A4-4EF7-45C5-5E3A-D43F85ADABE7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5156D13-913E-B365-364E-AEC850642616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C5DC15E-D3A4-B017-1C59-45E39CFDB5BF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0E9D01B-D8ED-B57B-0F95-24D167F6F604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A652585-C40F-1FDA-E607-35478DF0DCFA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72259287-DD3B-2B47-8E6C-2A9983D754C8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72B729B-8362-ED84-A041-810E6063897B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71732EC1-05FE-9883-20C5-5E448012EFFE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3B23C94-C91F-32D3-A526-942EC7FB984E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1E212F98-7672-ECE2-EEFC-2EF2931529E6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4253B11-EE6D-9568-34A6-B4CCAEBDAD4C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C501076-4A54-6640-B868-8B36556B37C6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7AA3C0E3-0536-BB20-ABF7-7D85CADD7484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F2BE76E1-6031-0567-3F21-64FC877686B0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1D9E7F71-2CC2-CF28-C97E-B8A3C9A2495D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B0C40122-3FD9-79F0-80BB-175C6FAAAD95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8EAEE11B-5930-2685-3E46-3E553621684E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1C909-0CC3-B522-9816-F5CBC9D7B549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3E0BE1F4-AFB5-3463-28E3-3B29983D5890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81A4AF6-3E74-2F7F-8297-C6034B8D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48" y="4152068"/>
            <a:ext cx="12577473" cy="407097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C81E183-2878-9166-F1FD-D3950A13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85" y="1156694"/>
            <a:ext cx="11000971" cy="2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E7F8-9989-3FD0-25B2-6E4E0D555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44A493-65B3-95F7-A07E-0CC3398F1CA4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8F82197-E45E-A6D5-FC6E-5D6C8C2B6C84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DCB3141-7FF9-67CB-4C1D-E508758B6063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FE0D6FE-3297-58C4-E36C-4CFF080F5DA6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A126D2D-7484-4FE4-33D0-C1BEAB187CC7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C3072D0-61CC-0674-3B5D-AD25B59B37E1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E08CA3-C368-7AE7-ED54-7841B0D23BD9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0203870-3DC7-05E3-0ACC-91A81FD92B8C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FAA9E00B-73C2-EA3B-5A0F-278166822A45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3A55972-08FB-FB58-227E-DF765C2924F0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76675CE2-A633-62ED-16FF-C8B3F5B5B150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F920805-7942-82AA-BD85-A026885659F9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1B06E29D-0C51-E208-F796-0DD1BD3074F0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23AFFFC-6185-A3F2-A0BB-D1FFD0D1980C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561C66EE-D568-80A9-E798-B57A469E96E9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C489623-37C7-3664-8018-E38772541870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9AB4EE96-EEC1-828F-320F-8376FD3A5F6C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292AE4F-FF0A-D7EC-112A-D5933E4CE4CE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D374152F-A202-2FCF-658B-5A21E4DDDF08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A9F29861-07BF-2A17-F3F4-37A50A31FB6C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A5481AE-80EA-67A5-C690-C7791E25F3E3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B9195BCB-BA8A-863A-5380-B8B6612BEC74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8FE703-19E7-96D7-AF86-C8D24FE365ED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E26A6436-2E04-6DE7-F995-EF9099A74038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B684EB-753C-70C7-4D75-5548B8DA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5" y="968811"/>
            <a:ext cx="11224569" cy="363307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37BC547-1B69-E440-FB70-32B9A861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21" y="4588548"/>
            <a:ext cx="10696938" cy="34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EA48-7452-89C7-D747-AC98A08E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4">
            <a:extLst>
              <a:ext uri="{FF2B5EF4-FFF2-40B4-BE49-F238E27FC236}">
                <a16:creationId xmlns:a16="http://schemas.microsoft.com/office/drawing/2014/main" id="{13422A0F-C097-77DE-A92C-723F2817F90A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8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78277BC-19F1-E72D-B56D-CEB72EF99783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4F54A-55D0-6059-5D88-A325B3DB46E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FD33627A-83E3-3F0C-D988-932E7367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89" y="433720"/>
            <a:ext cx="9073273" cy="75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B3EB-72BA-B3BB-0236-F4ED992A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4">
            <a:extLst>
              <a:ext uri="{FF2B5EF4-FFF2-40B4-BE49-F238E27FC236}">
                <a16:creationId xmlns:a16="http://schemas.microsoft.com/office/drawing/2014/main" id="{E52D3EF1-BB36-4196-BFF0-B0ED3563C918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8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009FCD40-3300-6F4D-AFFE-608814F4BC39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BA593-C498-8BE7-C8CF-3DDB5228D9F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C3271CB-2BDE-F2DD-AE87-93B46270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168" y="987713"/>
            <a:ext cx="7000782" cy="69051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022B69-62F8-974D-5247-E429461C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987713"/>
            <a:ext cx="7143750" cy="68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FFE1-B2E1-FE1D-BEC7-ACA75578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9C743A-FFD8-6C3B-3184-8BBF88B08CD7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E8AD7DF-97BF-0AD7-3DB0-B66E1CF32464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9EEAD1A-91EC-685F-553A-66344D1AC72C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5F557AE-B8FD-92D4-985F-5A16EE29D048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39D7936-5DF5-04AD-B160-E7ABFDEC26DA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84029CC-390D-66C7-337C-A2277CE089EF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2017CB0-9D04-8479-BBE7-72049FA55F19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246BD76-75EA-EED4-FD5D-8EB560CF8313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1375A57-47A1-C602-F1B0-5EF175F571A7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953F08F-321E-6FC9-03F5-815130189655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D843F36-5668-ED35-67D6-3F018293CF9D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24A04FE-76DC-E4CB-17AB-2217C8188715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368E6E44-1C24-5BBE-A89D-41AA97FB4788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899EA7D-C98C-AB13-2431-913F1A9323B3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6AC48A1-7840-2825-4D05-75D9E8534D7C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C6F7E839-EE83-6956-2C0B-A0D859C5BDA6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26AF46E2-47A0-9092-B119-1A74D007A408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83CC305-50A0-C98D-8278-4E477C4ECB4F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FA12DB04-A7B5-E79C-ADAA-90C4D2216835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4BEE4A42-60E6-73ED-6881-E154433DDFCB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B4B2EF01-5F3E-A723-8FFE-967CD9A210F7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C570AFC0-8CAD-C651-51B7-EBFB0F7203FF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B14B8-B116-2E0D-DE42-25936D4BBE4B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F780143-37A1-932C-A70E-FC5F2E66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52" y="207427"/>
            <a:ext cx="8415868" cy="78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7B25-8D95-2188-68A8-5CD73D00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6DC1A2-55DA-425D-3F88-F50CEC42B4FE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8799D8E-B25F-0E59-C878-B33AEB1C1A7D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E6F1380-D0EC-90B1-992F-5DB1223E00C8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797B088-31B5-2596-3A98-CAF574574248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B8628EE-6E3E-7933-5109-6796C14627C0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D3E8A09-0564-96DC-7367-326BD8FCB527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6B2729-678C-2DCC-B666-C882D0884565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CE9287E-C85B-A5DF-F29A-F171D38A2CFC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BD35B2B-40AF-2CB8-529E-8640367C3C57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F7F1F69-DA99-7B17-32F7-B8BC7C02857F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8957E17-46E1-A0E5-46D8-5697C60436DF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0811720-419F-F6B6-1799-71DBA70BCD00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40BCA406-E17A-5B92-5722-296BFDC85EA9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F22E89C5-8FDC-FC32-E7BF-E962F7CBBBC4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FFE388A-93DC-6975-AB72-28E9D3F52055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95F308E-D35A-A3DE-8846-6EE2AE1CD1DC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75546A0B-3544-CAF4-6C21-1E99532D308B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2A95D3B5-B046-2714-5DB6-42B4629F0975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E5DEEE4-F8F8-F827-20DB-A06B902E6879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69E37BC-1371-3330-A6CB-E236D0BB1188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D7C4158C-2789-7C58-308B-362E8F96FBFE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A5FC8CD9-29C6-57E0-78F0-56E21C446008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4518D6-A251-FBBD-C44A-2A11ED74C45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BDC2FD-7F08-4C19-BA50-E990ED4E3D30}"/>
              </a:ext>
            </a:extLst>
          </p:cNvPr>
          <p:cNvSpPr txBox="1"/>
          <p:nvPr/>
        </p:nvSpPr>
        <p:spPr>
          <a:xfrm>
            <a:off x="769977" y="190411"/>
            <a:ext cx="122042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</a:rPr>
              <a:t>Relation avec </a:t>
            </a:r>
            <a:r>
              <a:rPr lang="fr-FR" b="1" u="sng" dirty="0" err="1">
                <a:solidFill>
                  <a:schemeClr val="bg1"/>
                </a:solidFill>
              </a:rPr>
              <a:t>margin_low</a:t>
            </a:r>
            <a:r>
              <a:rPr lang="fr-FR" b="1" u="sng" dirty="0">
                <a:solidFill>
                  <a:schemeClr val="bg1"/>
                </a:solidFill>
              </a:rPr>
              <a:t> Dans le but de prévoir les valeurs manquantes</a:t>
            </a:r>
          </a:p>
          <a:p>
            <a:endParaRPr lang="fr-FR" b="1" u="sng" dirty="0">
              <a:solidFill>
                <a:schemeClr val="bg1"/>
              </a:solidFill>
            </a:endParaRPr>
          </a:p>
          <a:p>
            <a:r>
              <a:rPr lang="fr-FR" b="1" u="sng" dirty="0">
                <a:solidFill>
                  <a:schemeClr val="bg1"/>
                </a:solidFill>
              </a:rPr>
              <a:t>'</a:t>
            </a:r>
            <a:r>
              <a:rPr lang="fr-FR" b="1" u="sng" dirty="0" err="1">
                <a:solidFill>
                  <a:schemeClr val="bg1"/>
                </a:solidFill>
              </a:rPr>
              <a:t>length</a:t>
            </a:r>
            <a:r>
              <a:rPr lang="fr-FR" b="1" u="sng" dirty="0">
                <a:solidFill>
                  <a:schemeClr val="bg1"/>
                </a:solidFill>
              </a:rPr>
              <a:t>’: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Pearson: -0.67 (p-value &lt; 0.05)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Spearman: -0.59 (p-value &lt; 0.05) =&gt; forte corrélation monotone négative significative.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Corrélation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Xicorr</a:t>
            </a:r>
            <a:r>
              <a:rPr lang="en-US" dirty="0">
                <a:solidFill>
                  <a:schemeClr val="bg1"/>
                </a:solidFill>
              </a:rPr>
              <a:t> (ordered): 0.56 (</a:t>
            </a:r>
            <a:r>
              <a:rPr lang="en-US" dirty="0" err="1">
                <a:solidFill>
                  <a:schemeClr val="bg1"/>
                </a:solidFill>
              </a:rPr>
              <a:t>différence</a:t>
            </a:r>
            <a:r>
              <a:rPr lang="en-US" dirty="0">
                <a:solidFill>
                  <a:schemeClr val="bg1"/>
                </a:solidFill>
              </a:rPr>
              <a:t> ordered-unordered = 0.59, p-value &lt; 0.05).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'</a:t>
            </a:r>
            <a:r>
              <a:rPr lang="fr-FR" b="1" dirty="0" err="1">
                <a:solidFill>
                  <a:schemeClr val="bg1"/>
                </a:solidFill>
              </a:rPr>
              <a:t>height_right</a:t>
            </a:r>
            <a:r>
              <a:rPr lang="fr-FR" b="1" dirty="0">
                <a:solidFill>
                  <a:schemeClr val="bg1"/>
                </a:solidFill>
              </a:rPr>
              <a:t>’: 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Pearson: 0.39 (p-value &lt; 0.05) '</a:t>
            </a:r>
            <a:r>
              <a:rPr lang="fr-FR" dirty="0" err="1">
                <a:solidFill>
                  <a:schemeClr val="bg1"/>
                </a:solidFill>
              </a:rPr>
              <a:t>length</a:t>
            </a:r>
            <a:r>
              <a:rPr lang="fr-FR" dirty="0">
                <a:solidFill>
                  <a:schemeClr val="bg1"/>
                </a:solidFill>
              </a:rPr>
              <a:t>’.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Spearman: 0.40 (p-value &lt; 0.05) 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</a:t>
            </a:r>
            <a:r>
              <a:rPr lang="fr-FR" dirty="0" err="1">
                <a:solidFill>
                  <a:schemeClr val="bg1"/>
                </a:solidFill>
              </a:rPr>
              <a:t>Xicorr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ordered</a:t>
            </a:r>
            <a:r>
              <a:rPr lang="fr-FR" dirty="0">
                <a:solidFill>
                  <a:schemeClr val="bg1"/>
                </a:solidFill>
              </a:rPr>
              <a:t>): 0.60 (différence </a:t>
            </a:r>
            <a:r>
              <a:rPr lang="fr-FR" dirty="0" err="1">
                <a:solidFill>
                  <a:schemeClr val="bg1"/>
                </a:solidFill>
              </a:rPr>
              <a:t>ordered-unordered</a:t>
            </a:r>
            <a:r>
              <a:rPr lang="fr-FR" dirty="0">
                <a:solidFill>
                  <a:schemeClr val="bg1"/>
                </a:solidFill>
              </a:rPr>
              <a:t> = 0.12, p-value &lt; 0.05)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30B64BB-9029-E760-3D40-2E622A01A4F4}"/>
              </a:ext>
            </a:extLst>
          </p:cNvPr>
          <p:cNvSpPr txBox="1"/>
          <p:nvPr/>
        </p:nvSpPr>
        <p:spPr>
          <a:xfrm>
            <a:off x="769977" y="3606731"/>
            <a:ext cx="122042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 dirty="0">
                <a:solidFill>
                  <a:schemeClr val="bg1"/>
                </a:solidFill>
              </a:rPr>
              <a:t>Relation avec  « </a:t>
            </a:r>
            <a:r>
              <a:rPr lang="fr-FR" b="1" i="1" dirty="0" err="1">
                <a:solidFill>
                  <a:schemeClr val="bg1"/>
                </a:solidFill>
              </a:rPr>
              <a:t>is_genuine</a:t>
            </a:r>
            <a:r>
              <a:rPr lang="fr-FR" b="1" i="1" dirty="0">
                <a:solidFill>
                  <a:schemeClr val="bg1"/>
                </a:solidFill>
              </a:rPr>
              <a:t> » Afin de prévoir si un biais de banque est une contrefaçon</a:t>
            </a:r>
          </a:p>
          <a:p>
            <a:endParaRPr lang="fr-FR" b="1" u="sng" dirty="0">
              <a:solidFill>
                <a:schemeClr val="bg1"/>
              </a:solidFill>
            </a:endParaRPr>
          </a:p>
          <a:p>
            <a:r>
              <a:rPr lang="fr-FR" b="1" u="sng" dirty="0">
                <a:solidFill>
                  <a:schemeClr val="bg1"/>
                </a:solidFill>
              </a:rPr>
              <a:t>'</a:t>
            </a:r>
            <a:r>
              <a:rPr lang="fr-FR" b="1" u="sng" dirty="0" err="1">
                <a:solidFill>
                  <a:schemeClr val="bg1"/>
                </a:solidFill>
              </a:rPr>
              <a:t>length</a:t>
            </a:r>
            <a:r>
              <a:rPr lang="fr-FR" b="1" u="sng" dirty="0">
                <a:solidFill>
                  <a:schemeClr val="bg1"/>
                </a:solidFill>
              </a:rPr>
              <a:t>’: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Pearson: -0.85 (p-value &lt; 0.05)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Spearman: -0.87 (p-value &lt; 0.05) 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Corrélation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Xicorr</a:t>
            </a:r>
            <a:r>
              <a:rPr lang="en-US" dirty="0">
                <a:solidFill>
                  <a:schemeClr val="bg1"/>
                </a:solidFill>
              </a:rPr>
              <a:t> (ordered): 0.70 (</a:t>
            </a:r>
            <a:r>
              <a:rPr lang="en-US" dirty="0" err="1">
                <a:solidFill>
                  <a:schemeClr val="bg1"/>
                </a:solidFill>
              </a:rPr>
              <a:t>différence</a:t>
            </a:r>
            <a:r>
              <a:rPr lang="en-US" dirty="0">
                <a:solidFill>
                  <a:schemeClr val="bg1"/>
                </a:solidFill>
              </a:rPr>
              <a:t> ordered-unordered = 0.59, p-value &lt; 0.05).</a:t>
            </a:r>
            <a:endParaRPr lang="fr-FR" dirty="0">
              <a:solidFill>
                <a:schemeClr val="bg1"/>
              </a:solidFill>
            </a:endParaRPr>
          </a:p>
          <a:p>
            <a:endParaRPr lang="fr-FR" b="1" u="sng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'</a:t>
            </a:r>
            <a:r>
              <a:rPr lang="fr-FR" b="1" dirty="0" err="1">
                <a:solidFill>
                  <a:schemeClr val="bg1"/>
                </a:solidFill>
              </a:rPr>
              <a:t>margin_low</a:t>
            </a:r>
            <a:r>
              <a:rPr lang="fr-FR" b="1" dirty="0">
                <a:solidFill>
                  <a:schemeClr val="bg1"/>
                </a:solidFill>
              </a:rPr>
              <a:t>’ : 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Pearson: -0.78 (p-value &lt; 0.05) 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de Spearman: -0.67 (p-value &lt; 0.05) </a:t>
            </a:r>
          </a:p>
          <a:p>
            <a:r>
              <a:rPr lang="fr-FR" dirty="0">
                <a:solidFill>
                  <a:schemeClr val="bg1"/>
                </a:solidFill>
              </a:rPr>
              <a:t>Corrélation </a:t>
            </a:r>
            <a:r>
              <a:rPr lang="fr-FR" dirty="0" err="1">
                <a:solidFill>
                  <a:schemeClr val="bg1"/>
                </a:solidFill>
              </a:rPr>
              <a:t>Xicorr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ordered</a:t>
            </a:r>
            <a:r>
              <a:rPr lang="fr-FR" dirty="0">
                <a:solidFill>
                  <a:schemeClr val="bg1"/>
                </a:solidFill>
              </a:rPr>
              <a:t>): 0.56 (différence </a:t>
            </a:r>
            <a:r>
              <a:rPr lang="fr-FR" dirty="0" err="1">
                <a:solidFill>
                  <a:schemeClr val="bg1"/>
                </a:solidFill>
              </a:rPr>
              <a:t>ordered-unordered</a:t>
            </a:r>
            <a:r>
              <a:rPr lang="fr-FR" dirty="0">
                <a:solidFill>
                  <a:schemeClr val="bg1"/>
                </a:solidFill>
              </a:rPr>
              <a:t> = 0.59, p-value &lt; 0.05</a:t>
            </a:r>
            <a:r>
              <a:rPr lang="fr-FR" b="1" u="sng" dirty="0">
                <a:solidFill>
                  <a:schemeClr val="bg1"/>
                </a:solidFill>
              </a:rPr>
              <a:t>)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b="1" u="sng" dirty="0">
                <a:solidFill>
                  <a:schemeClr val="bg1"/>
                </a:solidFill>
              </a:rPr>
              <a:t>'</a:t>
            </a:r>
            <a:r>
              <a:rPr lang="fr-FR" b="1" u="sng" dirty="0" err="1">
                <a:solidFill>
                  <a:schemeClr val="bg1"/>
                </a:solidFill>
              </a:rPr>
              <a:t>margin_up</a:t>
            </a:r>
            <a:r>
              <a:rPr lang="fr-FR" b="1" u="sng" dirty="0">
                <a:solidFill>
                  <a:schemeClr val="bg1"/>
                </a:solidFill>
              </a:rPr>
              <a:t>’ </a:t>
            </a:r>
            <a:r>
              <a:rPr lang="fr-FR" u="sng" dirty="0">
                <a:solidFill>
                  <a:schemeClr val="bg1"/>
                </a:solidFill>
              </a:rPr>
              <a:t>: </a:t>
            </a:r>
          </a:p>
          <a:p>
            <a:r>
              <a:rPr lang="fr-FR" u="sng" dirty="0">
                <a:solidFill>
                  <a:schemeClr val="bg1"/>
                </a:solidFill>
              </a:rPr>
              <a:t>Corrélation de Pearson: -0.61 (p-value &lt; 0.05) </a:t>
            </a:r>
          </a:p>
          <a:p>
            <a:r>
              <a:rPr lang="fr-FR" u="sng" dirty="0">
                <a:solidFill>
                  <a:schemeClr val="bg1"/>
                </a:solidFill>
              </a:rPr>
              <a:t>Corrélation de Spearman: -0.52 (p-value &lt; 0.05) </a:t>
            </a:r>
          </a:p>
          <a:p>
            <a:r>
              <a:rPr lang="fr-FR" u="sng" dirty="0">
                <a:solidFill>
                  <a:schemeClr val="bg1"/>
                </a:solidFill>
              </a:rPr>
              <a:t>Corrélation </a:t>
            </a:r>
            <a:r>
              <a:rPr lang="fr-FR" u="sng" dirty="0" err="1">
                <a:solidFill>
                  <a:schemeClr val="bg1"/>
                </a:solidFill>
              </a:rPr>
              <a:t>Xicorr</a:t>
            </a:r>
            <a:r>
              <a:rPr lang="fr-FR" u="sng" dirty="0">
                <a:solidFill>
                  <a:schemeClr val="bg1"/>
                </a:solidFill>
              </a:rPr>
              <a:t> (</a:t>
            </a:r>
            <a:r>
              <a:rPr lang="fr-FR" u="sng" dirty="0" err="1">
                <a:solidFill>
                  <a:schemeClr val="bg1"/>
                </a:solidFill>
              </a:rPr>
              <a:t>ordered</a:t>
            </a:r>
            <a:r>
              <a:rPr lang="fr-FR" u="sng" dirty="0">
                <a:solidFill>
                  <a:schemeClr val="bg1"/>
                </a:solidFill>
              </a:rPr>
              <a:t>): 0.70 (différence </a:t>
            </a:r>
            <a:r>
              <a:rPr lang="fr-FR" u="sng" dirty="0" err="1">
                <a:solidFill>
                  <a:schemeClr val="bg1"/>
                </a:solidFill>
              </a:rPr>
              <a:t>ordered-unordered</a:t>
            </a:r>
            <a:r>
              <a:rPr lang="fr-FR" u="sng" dirty="0">
                <a:solidFill>
                  <a:schemeClr val="bg1"/>
                </a:solidFill>
              </a:rPr>
              <a:t> = 0.25, p-value &lt; 0.05).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5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1F3E-6CAE-067B-22AD-A0450C8F8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AE774A-71E1-1EDA-FA6D-54CB3F3709A5}"/>
              </a:ext>
            </a:extLst>
          </p:cNvPr>
          <p:cNvSpPr/>
          <p:nvPr/>
        </p:nvSpPr>
        <p:spPr>
          <a:xfrm>
            <a:off x="546973" y="429816"/>
            <a:ext cx="73343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 Traitement des Valeurs Manquantes</a:t>
            </a:r>
            <a:endParaRPr lang="en-US" sz="30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0C195F8-CDBA-D2B7-7084-7743D668352D}"/>
              </a:ext>
            </a:extLst>
          </p:cNvPr>
          <p:cNvSpPr/>
          <p:nvPr/>
        </p:nvSpPr>
        <p:spPr>
          <a:xfrm>
            <a:off x="769977" y="1230749"/>
            <a:ext cx="22860" cy="6570345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F540233-1847-7733-AAD9-01FD20918D2A}"/>
              </a:ext>
            </a:extLst>
          </p:cNvPr>
          <p:cNvSpPr/>
          <p:nvPr/>
        </p:nvSpPr>
        <p:spPr>
          <a:xfrm>
            <a:off x="934343" y="1570792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34BF197-CEBB-A07B-B305-DAFE40EC2669}"/>
              </a:ext>
            </a:extLst>
          </p:cNvPr>
          <p:cNvSpPr/>
          <p:nvPr/>
        </p:nvSpPr>
        <p:spPr>
          <a:xfrm>
            <a:off x="605611" y="1406485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CE480A0-C909-387E-B9C0-9FE2D7393063}"/>
              </a:ext>
            </a:extLst>
          </p:cNvPr>
          <p:cNvSpPr/>
          <p:nvPr/>
        </p:nvSpPr>
        <p:spPr>
          <a:xfrm>
            <a:off x="740985" y="1465064"/>
            <a:ext cx="8084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AE9E2AA-13CF-B985-8059-F0C2C79159BB}"/>
              </a:ext>
            </a:extLst>
          </p:cNvPr>
          <p:cNvSpPr/>
          <p:nvPr/>
        </p:nvSpPr>
        <p:spPr>
          <a:xfrm>
            <a:off x="1641038" y="1386959"/>
            <a:ext cx="248042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c'est Important ?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73B2905-C288-C958-4E96-EDF0F820CFC7}"/>
              </a:ext>
            </a:extLst>
          </p:cNvPr>
          <p:cNvSpPr/>
          <p:nvPr/>
        </p:nvSpPr>
        <p:spPr>
          <a:xfrm>
            <a:off x="1641038" y="1724858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Impact des valeurs manquantes : 37 billets sans mesure de margin_low Impossible d'ignorer ces billets car : Perte d'information précieuse Biais potentiel dans l'analyse Réduction de la taille d'échantillon B. Choix de la méthode : Régression linéaire choisie car : Relations linéaires observées entre les mesures Distribution normale des données Méthode interprétable et vérifiable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D20F304D-BE55-EA3C-4A51-504500CFE423}"/>
              </a:ext>
            </a:extLst>
          </p:cNvPr>
          <p:cNvSpPr/>
          <p:nvPr/>
        </p:nvSpPr>
        <p:spPr>
          <a:xfrm>
            <a:off x="934343" y="312741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A6F1EC4-FBC7-E990-61C4-F8420F6A440E}"/>
              </a:ext>
            </a:extLst>
          </p:cNvPr>
          <p:cNvSpPr/>
          <p:nvPr/>
        </p:nvSpPr>
        <p:spPr>
          <a:xfrm>
            <a:off x="605611" y="296310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5C0FBC7-CF1E-A3A7-7878-779152A465E5}"/>
              </a:ext>
            </a:extLst>
          </p:cNvPr>
          <p:cNvSpPr/>
          <p:nvPr/>
        </p:nvSpPr>
        <p:spPr>
          <a:xfrm>
            <a:off x="709553" y="3021687"/>
            <a:ext cx="1437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8F1A7DD-9245-CCF0-A88F-3E1AF3182587}"/>
              </a:ext>
            </a:extLst>
          </p:cNvPr>
          <p:cNvSpPr/>
          <p:nvPr/>
        </p:nvSpPr>
        <p:spPr>
          <a:xfrm>
            <a:off x="1641038" y="2943582"/>
            <a:ext cx="304561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Régression Linéaire en Détail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371C767-C1AB-4908-1F66-D90C958E08B8}"/>
              </a:ext>
            </a:extLst>
          </p:cNvPr>
          <p:cNvSpPr/>
          <p:nvPr/>
        </p:nvSpPr>
        <p:spPr>
          <a:xfrm>
            <a:off x="1641038" y="3281482"/>
            <a:ext cx="1244238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Le principe : Comme prédire un point sur une ligne Utilise les autres mesures pour estimer margin_low Exemple concret : Si diagonal = 172mm et height_left = 104mm Le modèle calcule la valeur margin_low la plus probable Basé sur les patterns des données complètes B. La formule utilisée : margin_low estimée = β₀ + β₁×length + β₂×diagonal + ... β₀ : valeur de base β₁, β₂, etc. : importance de chaque mesure Calcul optimisé pour minimiser les erreurs</a:t>
            </a:r>
            <a:endParaRPr lang="en-US" sz="1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39F9D61B-A6C9-30D8-114E-0BCC94965525}"/>
              </a:ext>
            </a:extLst>
          </p:cNvPr>
          <p:cNvSpPr/>
          <p:nvPr/>
        </p:nvSpPr>
        <p:spPr>
          <a:xfrm>
            <a:off x="934343" y="4684038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6EC86C1-F62D-C35D-5BD8-596EE18CC48C}"/>
              </a:ext>
            </a:extLst>
          </p:cNvPr>
          <p:cNvSpPr/>
          <p:nvPr/>
        </p:nvSpPr>
        <p:spPr>
          <a:xfrm>
            <a:off x="605611" y="4519732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A25BFE7E-6598-BBCC-E10B-645DBD3DF2B1}"/>
              </a:ext>
            </a:extLst>
          </p:cNvPr>
          <p:cNvSpPr/>
          <p:nvPr/>
        </p:nvSpPr>
        <p:spPr>
          <a:xfrm>
            <a:off x="708720" y="4578310"/>
            <a:ext cx="14537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862BDFC-287B-EDEC-B332-4D1F88A23210}"/>
              </a:ext>
            </a:extLst>
          </p:cNvPr>
          <p:cNvSpPr/>
          <p:nvPr/>
        </p:nvSpPr>
        <p:spPr>
          <a:xfrm>
            <a:off x="1641038" y="4500205"/>
            <a:ext cx="21697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de la Qualité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E9B73343-B4BC-0AFA-A6EA-F901C4D8DA6F}"/>
              </a:ext>
            </a:extLst>
          </p:cNvPr>
          <p:cNvSpPr/>
          <p:nvPr/>
        </p:nvSpPr>
        <p:spPr>
          <a:xfrm>
            <a:off x="1641038" y="4838105"/>
            <a:ext cx="12442388" cy="1500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Tests statistiques réalisés : Test de Shapiro-Wilk : Vérifie si les erreurs suivent une courbe en cloche Plus simple : si les erreurs sont bien réparties Résultat : p-value = [valeur exacte du code] Interprétation : valeur &gt; 0.05 est bonne Test de Breusch-Pagan : Vérifie si les erreurs sont constantes Exemple : comme un thermomètre aussi précis à 0°C qu'à 40°C Résultat : p-value = [valeur exacte du code] Interprétation : valeur &gt; 0.05 confirme la fiabilité Test Durbin-Watson : Vérifie l'indépendance des erreurs Comme des lancers de dés : chaque erreur est indépendante Résultat : [valeur exacte du code] (proche de 2 = bon) B. Mesures de performance : R² (coefficient de détermination) : Valeur = 0.82 (82%) Signification : 82% des variations sont expliquées Exemple : sur une erreur de 1mm, 0.82mm sont expliqués Validation croisée (5 plis) : Divise les données en 5 parties Teste sur chaque partie Résultats homogènes = modèle stable</a:t>
            </a:r>
            <a:endParaRPr lang="en-US" sz="1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459F8D7-200B-A4B7-D81E-C8309C553F70}"/>
              </a:ext>
            </a:extLst>
          </p:cNvPr>
          <p:cNvSpPr/>
          <p:nvPr/>
        </p:nvSpPr>
        <p:spPr>
          <a:xfrm>
            <a:off x="934343" y="6990755"/>
            <a:ext cx="546973" cy="22860"/>
          </a:xfrm>
          <a:prstGeom prst="roundRect">
            <a:avLst>
              <a:gd name="adj" fmla="val 102565"/>
            </a:avLst>
          </a:prstGeom>
          <a:solidFill>
            <a:srgbClr val="535455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61D35541-566A-4750-866A-A4773C8A7B3E}"/>
              </a:ext>
            </a:extLst>
          </p:cNvPr>
          <p:cNvSpPr/>
          <p:nvPr/>
        </p:nvSpPr>
        <p:spPr>
          <a:xfrm>
            <a:off x="605611" y="6826448"/>
            <a:ext cx="351592" cy="35159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46CC79A6-3E8A-F3AE-DF1F-9E8943493151}"/>
              </a:ext>
            </a:extLst>
          </p:cNvPr>
          <p:cNvSpPr/>
          <p:nvPr/>
        </p:nvSpPr>
        <p:spPr>
          <a:xfrm>
            <a:off x="712768" y="6885027"/>
            <a:ext cx="13716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E60BB6C-970A-564B-D463-AB3B1C3DCCDF}"/>
              </a:ext>
            </a:extLst>
          </p:cNvPr>
          <p:cNvSpPr/>
          <p:nvPr/>
        </p:nvSpPr>
        <p:spPr>
          <a:xfrm>
            <a:off x="1641038" y="6806922"/>
            <a:ext cx="24923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Visualisations Importantes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6176B924-D9F9-A789-3100-8A557948C639}"/>
              </a:ext>
            </a:extLst>
          </p:cNvPr>
          <p:cNvSpPr/>
          <p:nvPr/>
        </p:nvSpPr>
        <p:spPr>
          <a:xfrm>
            <a:off x="1641038" y="7144822"/>
            <a:ext cx="12442388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A. Graphique des résidus : - Points dispersés autour de zéro - Pas de motif visible = bon signe - Échelle des erreurs en millimètres B. Comparaison avant/après : - Distribution des valeurs d'origine - Distribution des valeurs complétées - Cohérence des résultats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905BEE-3284-4ACC-05AA-97C6AE789706}"/>
              </a:ext>
            </a:extLst>
          </p:cNvPr>
          <p:cNvSpPr/>
          <p:nvPr/>
        </p:nvSpPr>
        <p:spPr>
          <a:xfrm>
            <a:off x="-27007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7E69680E-644F-F1FA-65D1-AF170AC785A8}"/>
              </a:ext>
            </a:extLst>
          </p:cNvPr>
          <p:cNvSpPr/>
          <p:nvPr/>
        </p:nvSpPr>
        <p:spPr>
          <a:xfrm>
            <a:off x="3579929" y="274380"/>
            <a:ext cx="7470542" cy="750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fr-FR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Caractéristiques des données</a:t>
            </a:r>
            <a:endParaRPr lang="en-US" sz="30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BEF4210-029B-5AF3-E826-998CBBD17C0C}"/>
              </a:ext>
            </a:extLst>
          </p:cNvPr>
          <p:cNvSpPr/>
          <p:nvPr/>
        </p:nvSpPr>
        <p:spPr>
          <a:xfrm>
            <a:off x="348021" y="2135604"/>
            <a:ext cx="2940769" cy="54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Division Train/Test</a:t>
            </a:r>
            <a:endParaRPr lang="en-US" sz="19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744C472-7794-76C4-9794-44CACD59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370"/>
          <a:stretch/>
        </p:blipFill>
        <p:spPr>
          <a:xfrm>
            <a:off x="348021" y="2753376"/>
            <a:ext cx="7615549" cy="1128671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9DF23A79-030B-0C07-B97C-9DD991516B0E}"/>
              </a:ext>
            </a:extLst>
          </p:cNvPr>
          <p:cNvSpPr/>
          <p:nvPr/>
        </p:nvSpPr>
        <p:spPr>
          <a:xfrm>
            <a:off x="228555" y="1090552"/>
            <a:ext cx="9667756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Préparation des Données pour l'Analyse</a:t>
            </a:r>
            <a:endParaRPr lang="en-US" sz="28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2453044-3B1B-69CC-4706-C1F10C23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75"/>
          <a:stretch/>
        </p:blipFill>
        <p:spPr>
          <a:xfrm>
            <a:off x="372320" y="4846934"/>
            <a:ext cx="6641256" cy="1151104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E0409265-E9F3-5EE9-858D-464424568328}"/>
              </a:ext>
            </a:extLst>
          </p:cNvPr>
          <p:cNvSpPr/>
          <p:nvPr/>
        </p:nvSpPr>
        <p:spPr>
          <a:xfrm>
            <a:off x="348021" y="4201047"/>
            <a:ext cx="2940769" cy="54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F2E782"/>
                </a:solidFill>
                <a:latin typeface="Prata" pitchFamily="34" charset="0"/>
              </a:rPr>
              <a:t>Standardisation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79406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5762</Words>
  <Application>Microsoft Office PowerPoint</Application>
  <PresentationFormat>Personnalisé</PresentationFormat>
  <Paragraphs>246</Paragraphs>
  <Slides>21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Raleway</vt:lpstr>
      <vt:lpstr>Prata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WadJa</cp:lastModifiedBy>
  <cp:revision>9</cp:revision>
  <dcterms:created xsi:type="dcterms:W3CDTF">2024-11-04T20:20:53Z</dcterms:created>
  <dcterms:modified xsi:type="dcterms:W3CDTF">2024-12-13T16:36:15Z</dcterms:modified>
</cp:coreProperties>
</file>